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9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3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3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2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3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1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8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8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5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4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4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659795-EC16-42E3-916C-B4E053807646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880C25-7EE4-4B73-8420-03D88D114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93173E-0084-B267-BCF5-4E1E7169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3295"/>
          <a:stretch/>
        </p:blipFill>
        <p:spPr>
          <a:xfrm>
            <a:off x="521836" y="7743824"/>
            <a:ext cx="3649095" cy="2314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42E5E-FCB6-1644-0C1C-D4A91FFEA2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2980"/>
          <a:stretch/>
        </p:blipFill>
        <p:spPr>
          <a:xfrm>
            <a:off x="4191597" y="7734304"/>
            <a:ext cx="3649094" cy="2324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8CC260-ABCE-DC6D-0726-A433D16A53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4710"/>
          <a:stretch/>
        </p:blipFill>
        <p:spPr>
          <a:xfrm>
            <a:off x="521836" y="5379186"/>
            <a:ext cx="3649094" cy="2271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B4BD9B-CE75-67AE-1AF5-CA4D2F82F3D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4827"/>
          <a:stretch/>
        </p:blipFill>
        <p:spPr>
          <a:xfrm>
            <a:off x="4191597" y="5382727"/>
            <a:ext cx="3649094" cy="2268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A48016-5351-EBCE-26F2-4661C09858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4710"/>
          <a:stretch/>
        </p:blipFill>
        <p:spPr>
          <a:xfrm>
            <a:off x="521836" y="2984337"/>
            <a:ext cx="3649094" cy="2271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EA896C-9682-7985-E372-A475E4056A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4710"/>
          <a:stretch/>
        </p:blipFill>
        <p:spPr>
          <a:xfrm>
            <a:off x="4191597" y="2991418"/>
            <a:ext cx="3649094" cy="22718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9F98CD-5D46-FA6C-079A-324AF5B7866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4710"/>
          <a:stretch/>
        </p:blipFill>
        <p:spPr>
          <a:xfrm>
            <a:off x="521836" y="593029"/>
            <a:ext cx="3649094" cy="22718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B7D46B-D180-FFDA-78A3-C54F0E79CEE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4710"/>
          <a:stretch/>
        </p:blipFill>
        <p:spPr>
          <a:xfrm>
            <a:off x="4191597" y="593028"/>
            <a:ext cx="3649094" cy="227189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EFED50-379E-CCAE-17C0-1B5D78878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48132"/>
              </p:ext>
            </p:extLst>
          </p:nvPr>
        </p:nvGraphicFramePr>
        <p:xfrm>
          <a:off x="-2" y="0"/>
          <a:ext cx="7772401" cy="1005840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466727">
                  <a:extLst>
                    <a:ext uri="{9D8B030D-6E8A-4147-A177-3AD203B41FA5}">
                      <a16:colId xmlns:a16="http://schemas.microsoft.com/office/drawing/2014/main" val="293219419"/>
                    </a:ext>
                  </a:extLst>
                </a:gridCol>
                <a:gridCol w="3652693">
                  <a:extLst>
                    <a:ext uri="{9D8B030D-6E8A-4147-A177-3AD203B41FA5}">
                      <a16:colId xmlns:a16="http://schemas.microsoft.com/office/drawing/2014/main" val="2025763652"/>
                    </a:ext>
                  </a:extLst>
                </a:gridCol>
                <a:gridCol w="3652981">
                  <a:extLst>
                    <a:ext uri="{9D8B030D-6E8A-4147-A177-3AD203B41FA5}">
                      <a16:colId xmlns:a16="http://schemas.microsoft.com/office/drawing/2014/main" val="3183664612"/>
                    </a:ext>
                  </a:extLst>
                </a:gridCol>
              </a:tblGrid>
              <a:tr h="50196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 Sialic Acid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Avian Sialic Acid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531569"/>
                  </a:ext>
                </a:extLst>
              </a:tr>
              <a:tr h="2389110">
                <a:tc>
                  <a:txBody>
                    <a:bodyPr/>
                    <a:lstStyle/>
                    <a:p>
                      <a:pPr marL="0" marR="0" lvl="0" indent="0" algn="ctr" defTabSz="77724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EPI1846961</a:t>
                      </a:r>
                    </a:p>
                  </a:txBody>
                  <a:tcPr marL="9525" marR="9525" marT="9525" marB="0" vert="vert2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175100"/>
                  </a:ext>
                </a:extLst>
              </a:tr>
              <a:tr h="2389110">
                <a:tc>
                  <a:txBody>
                    <a:bodyPr/>
                    <a:lstStyle/>
                    <a:p>
                      <a:pPr marL="0" marR="0" lvl="0" indent="0" algn="ctr" defTabSz="77724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EPI3171488</a:t>
                      </a:r>
                    </a:p>
                  </a:txBody>
                  <a:tcPr marL="9525" marR="9525" marT="9525" marB="0" vert="vert2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32596"/>
                  </a:ext>
                </a:extLst>
              </a:tr>
              <a:tr h="2389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PQ809550</a:t>
                      </a:r>
                    </a:p>
                  </a:txBody>
                  <a:tcPr marL="9525" marR="9525" marT="9525" marB="0" vert="vert2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591512"/>
                  </a:ext>
                </a:extLst>
              </a:tr>
              <a:tr h="2389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PQ591824</a:t>
                      </a:r>
                    </a:p>
                  </a:txBody>
                  <a:tcPr marL="9525" marR="9525" marT="9525" marB="0" vert="vert2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93277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009110-BD7C-DB86-D969-2818C4AE42CF}"/>
              </a:ext>
            </a:extLst>
          </p:cNvPr>
          <p:cNvSpPr/>
          <p:nvPr/>
        </p:nvSpPr>
        <p:spPr>
          <a:xfrm>
            <a:off x="-3601471" y="1838036"/>
            <a:ext cx="2752436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AF3</a:t>
            </a:r>
          </a:p>
        </p:txBody>
      </p:sp>
    </p:spTree>
    <p:extLst>
      <p:ext uri="{BB962C8B-B14F-4D97-AF65-F5344CB8AC3E}">
        <p14:creationId xmlns:p14="http://schemas.microsoft.com/office/powerpoint/2010/main" val="161662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322E1-3D38-06E8-5D80-FF169C21E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yellow lines on a black background&#10;&#10;Description automatically generated">
            <a:extLst>
              <a:ext uri="{FF2B5EF4-FFF2-40B4-BE49-F238E27FC236}">
                <a16:creationId xmlns:a16="http://schemas.microsoft.com/office/drawing/2014/main" id="{7C296CED-534F-12B9-8200-721ABB41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98" y="358780"/>
            <a:ext cx="5046453" cy="2514600"/>
          </a:xfrm>
          <a:prstGeom prst="rect">
            <a:avLst/>
          </a:prstGeom>
        </p:spPr>
      </p:pic>
      <p:pic>
        <p:nvPicPr>
          <p:cNvPr id="9" name="Picture 8" descr="A green and yellow structure&#10;&#10;Description automatically generated with medium confidence">
            <a:extLst>
              <a:ext uri="{FF2B5EF4-FFF2-40B4-BE49-F238E27FC236}">
                <a16:creationId xmlns:a16="http://schemas.microsoft.com/office/drawing/2014/main" id="{D847AF34-8F60-0CF4-864A-FCB9A76A0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36" y="358780"/>
            <a:ext cx="5046453" cy="2514600"/>
          </a:xfrm>
          <a:prstGeom prst="rect">
            <a:avLst/>
          </a:prstGeom>
        </p:spPr>
      </p:pic>
      <p:pic>
        <p:nvPicPr>
          <p:cNvPr id="13" name="Picture 12" descr="A green and yellow structure&#10;&#10;Description automatically generated with medium confidence">
            <a:extLst>
              <a:ext uri="{FF2B5EF4-FFF2-40B4-BE49-F238E27FC236}">
                <a16:creationId xmlns:a16="http://schemas.microsoft.com/office/drawing/2014/main" id="{E386C25E-E41E-F1D6-7F3A-54150EB95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424" y="2748626"/>
            <a:ext cx="5148001" cy="2514600"/>
          </a:xfrm>
          <a:prstGeom prst="rect">
            <a:avLst/>
          </a:prstGeom>
        </p:spPr>
      </p:pic>
      <p:pic>
        <p:nvPicPr>
          <p:cNvPr id="17" name="Picture 16" descr="A green and yellow lines on a black background&#10;&#10;Description automatically generated">
            <a:extLst>
              <a:ext uri="{FF2B5EF4-FFF2-40B4-BE49-F238E27FC236}">
                <a16:creationId xmlns:a16="http://schemas.microsoft.com/office/drawing/2014/main" id="{F239B706-3B2C-6ADB-2BCF-277D7E2C0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610" y="2748626"/>
            <a:ext cx="5148001" cy="2514600"/>
          </a:xfrm>
          <a:prstGeom prst="rect">
            <a:avLst/>
          </a:prstGeom>
        </p:spPr>
      </p:pic>
      <p:pic>
        <p:nvPicPr>
          <p:cNvPr id="21" name="Picture 20" descr="A green and yellow neon lines&#10;&#10;Description automatically generated with medium confidence">
            <a:extLst>
              <a:ext uri="{FF2B5EF4-FFF2-40B4-BE49-F238E27FC236}">
                <a16:creationId xmlns:a16="http://schemas.microsoft.com/office/drawing/2014/main" id="{C7FBB9BF-FE87-1EC0-9DD4-ACB7F97E2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98" y="7519902"/>
            <a:ext cx="5046453" cy="2514600"/>
          </a:xfrm>
          <a:prstGeom prst="rect">
            <a:avLst/>
          </a:prstGeom>
        </p:spPr>
      </p:pic>
      <p:pic>
        <p:nvPicPr>
          <p:cNvPr id="23" name="Picture 22" descr="A green and yellow structure&#10;&#10;Description automatically generated with medium confidence">
            <a:extLst>
              <a:ext uri="{FF2B5EF4-FFF2-40B4-BE49-F238E27FC236}">
                <a16:creationId xmlns:a16="http://schemas.microsoft.com/office/drawing/2014/main" id="{BD85A0F9-16B3-0123-A2FF-DFF13F1E7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36" y="7519902"/>
            <a:ext cx="5046453" cy="2514600"/>
          </a:xfrm>
          <a:prstGeom prst="rect">
            <a:avLst/>
          </a:prstGeom>
        </p:spPr>
      </p:pic>
      <p:pic>
        <p:nvPicPr>
          <p:cNvPr id="25" name="Picture 24" descr="A green and yellow structure&#10;&#10;Description automatically generated with medium confidence">
            <a:extLst>
              <a:ext uri="{FF2B5EF4-FFF2-40B4-BE49-F238E27FC236}">
                <a16:creationId xmlns:a16="http://schemas.microsoft.com/office/drawing/2014/main" id="{9C69751B-4D4F-448E-EA40-D3285BE74B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98" y="5133866"/>
            <a:ext cx="5046453" cy="2514600"/>
          </a:xfrm>
          <a:prstGeom prst="rect">
            <a:avLst/>
          </a:prstGeom>
        </p:spPr>
      </p:pic>
      <p:pic>
        <p:nvPicPr>
          <p:cNvPr id="27" name="Picture 26" descr="A green and yellow structure&#10;&#10;Description automatically generated with medium confidence">
            <a:extLst>
              <a:ext uri="{FF2B5EF4-FFF2-40B4-BE49-F238E27FC236}">
                <a16:creationId xmlns:a16="http://schemas.microsoft.com/office/drawing/2014/main" id="{07CA0AD0-7220-3E48-14FB-ACE85E0D4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36" y="5131250"/>
            <a:ext cx="5046453" cy="2514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C933CC-DB18-814D-F28E-495FA5762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94251"/>
              </p:ext>
            </p:extLst>
          </p:nvPr>
        </p:nvGraphicFramePr>
        <p:xfrm>
          <a:off x="-2" y="0"/>
          <a:ext cx="7772401" cy="10058400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466727">
                  <a:extLst>
                    <a:ext uri="{9D8B030D-6E8A-4147-A177-3AD203B41FA5}">
                      <a16:colId xmlns:a16="http://schemas.microsoft.com/office/drawing/2014/main" val="293219419"/>
                    </a:ext>
                  </a:extLst>
                </a:gridCol>
                <a:gridCol w="3652693">
                  <a:extLst>
                    <a:ext uri="{9D8B030D-6E8A-4147-A177-3AD203B41FA5}">
                      <a16:colId xmlns:a16="http://schemas.microsoft.com/office/drawing/2014/main" val="2025763652"/>
                    </a:ext>
                  </a:extLst>
                </a:gridCol>
                <a:gridCol w="3652981">
                  <a:extLst>
                    <a:ext uri="{9D8B030D-6E8A-4147-A177-3AD203B41FA5}">
                      <a16:colId xmlns:a16="http://schemas.microsoft.com/office/drawing/2014/main" val="3183664612"/>
                    </a:ext>
                  </a:extLst>
                </a:gridCol>
              </a:tblGrid>
              <a:tr h="50196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Mammalian Sialic Acid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Avian Sialic Acid</a:t>
                      </a: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531569"/>
                  </a:ext>
                </a:extLst>
              </a:tr>
              <a:tr h="2389110">
                <a:tc>
                  <a:txBody>
                    <a:bodyPr/>
                    <a:lstStyle/>
                    <a:p>
                      <a:pPr marL="0" marR="0" lvl="0" indent="0" algn="ctr" defTabSz="77724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EPI1846961</a:t>
                      </a:r>
                    </a:p>
                  </a:txBody>
                  <a:tcPr marL="9525" marR="9525" marT="9525" marB="0" vert="vert2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175100"/>
                  </a:ext>
                </a:extLst>
              </a:tr>
              <a:tr h="2389110">
                <a:tc>
                  <a:txBody>
                    <a:bodyPr/>
                    <a:lstStyle/>
                    <a:p>
                      <a:pPr marL="0" marR="0" lvl="0" indent="0" algn="ctr" defTabSz="77724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EPI3171488</a:t>
                      </a:r>
                    </a:p>
                  </a:txBody>
                  <a:tcPr marL="9525" marR="9525" marT="9525" marB="0" vert="vert2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32596"/>
                  </a:ext>
                </a:extLst>
              </a:tr>
              <a:tr h="2389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PQ809550</a:t>
                      </a:r>
                    </a:p>
                  </a:txBody>
                  <a:tcPr marL="9525" marR="9525" marT="9525" marB="0" vert="vert2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591512"/>
                  </a:ext>
                </a:extLst>
              </a:tr>
              <a:tr h="23891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PQ591824</a:t>
                      </a:r>
                    </a:p>
                  </a:txBody>
                  <a:tcPr marL="9525" marR="9525" marT="9525" marB="0" vert="vert27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34112" marR="134112" marT="67056" marB="67056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93277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F770B52-D17E-2313-FE67-44FA3169F5F6}"/>
              </a:ext>
            </a:extLst>
          </p:cNvPr>
          <p:cNvSpPr/>
          <p:nvPr/>
        </p:nvSpPr>
        <p:spPr>
          <a:xfrm>
            <a:off x="-3601471" y="1838036"/>
            <a:ext cx="2752436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HADDOCK3</a:t>
            </a:r>
          </a:p>
        </p:txBody>
      </p:sp>
    </p:spTree>
    <p:extLst>
      <p:ext uri="{BB962C8B-B14F-4D97-AF65-F5344CB8AC3E}">
        <p14:creationId xmlns:p14="http://schemas.microsoft.com/office/powerpoint/2010/main" val="117833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</TotalTime>
  <Words>24</Words>
  <Application>Microsoft Office PowerPoint</Application>
  <PresentationFormat>Custom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Colby Ford</dc:creator>
  <cp:lastModifiedBy>Colby Ford</cp:lastModifiedBy>
  <cp:revision>3</cp:revision>
  <dcterms:created xsi:type="dcterms:W3CDTF">2025-02-10T14:12:07Z</dcterms:created>
  <dcterms:modified xsi:type="dcterms:W3CDTF">2025-02-11T17:52:24Z</dcterms:modified>
</cp:coreProperties>
</file>